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34" r:id="rId1"/>
  </p:sldMasterIdLst>
  <p:notesMasterIdLst>
    <p:notesMasterId r:id="rId18"/>
  </p:notesMasterIdLst>
  <p:sldIdLst>
    <p:sldId id="259" r:id="rId2"/>
    <p:sldId id="260" r:id="rId3"/>
    <p:sldId id="261" r:id="rId4"/>
    <p:sldId id="271" r:id="rId5"/>
    <p:sldId id="264" r:id="rId6"/>
    <p:sldId id="262" r:id="rId7"/>
    <p:sldId id="263" r:id="rId8"/>
    <p:sldId id="265" r:id="rId9"/>
    <p:sldId id="266" r:id="rId10"/>
    <p:sldId id="267" r:id="rId11"/>
    <p:sldId id="269" r:id="rId12"/>
    <p:sldId id="268" r:id="rId13"/>
    <p:sldId id="270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70AD47"/>
    <a:srgbClr val="6699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B8720-C5D8-4555-B908-C323477E136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6FFEF97-B1C1-4C05-84C0-FD12561AE369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участвует в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событии</a:t>
          </a:r>
          <a:endParaRPr lang="ru-RU" dirty="0">
            <a:latin typeface="+mn-lt"/>
          </a:endParaRPr>
        </a:p>
      </dgm:t>
    </dgm:pt>
    <dgm:pt modelId="{16D5F5E4-C933-4247-BD4B-A036B64955DC}" type="parTrans" cxnId="{FCBC8894-4C05-4292-95E6-25817BDF9FF0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6387537E-0F74-46B7-B45E-6C5F70965D8A}" type="sibTrans" cxnId="{FCBC8894-4C05-4292-95E6-25817BDF9FF0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E4005DBF-62A5-4E21-A538-3788B86EE2C0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Организатор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подтверждает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участие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студента</a:t>
          </a:r>
          <a:endParaRPr lang="ru-RU" dirty="0">
            <a:latin typeface="+mn-lt"/>
          </a:endParaRPr>
        </a:p>
      </dgm:t>
    </dgm:pt>
    <dgm:pt modelId="{7057FB42-3F83-497C-9630-269D17A7618F}" type="parTrans" cxnId="{E7830D0C-5715-4F70-8A0F-5E26C4792CF5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E8DA1AC4-72AA-4247-8742-181CF44B310C}" type="sibTrans" cxnId="{E7830D0C-5715-4F70-8A0F-5E26C4792CF5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317201A5-301E-475E-9D7C-3B0FC21ADAB3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Студенту начисляются баллы</a:t>
          </a:r>
          <a:endParaRPr lang="ru-RU" dirty="0">
            <a:latin typeface="+mn-lt"/>
          </a:endParaRPr>
        </a:p>
      </dgm:t>
    </dgm:pt>
    <dgm:pt modelId="{93F8F0E4-4AF3-4BF2-9C27-84968726E167}" type="parTrans" cxnId="{54773EF4-03C2-4F26-ACA6-5A006070050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98A4A65B-B5C6-4D8B-93D8-6AA6722823DE}" type="sibTrans" cxnId="{54773EF4-03C2-4F26-ACA6-5A006070050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517ADF80-8C74-4E96-9A3E-C94C12C348D9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Информация об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участии появляется в личном кабинете студента</a:t>
          </a:r>
          <a:endParaRPr lang="ru-RU" dirty="0">
            <a:latin typeface="+mn-lt"/>
          </a:endParaRPr>
        </a:p>
      </dgm:t>
    </dgm:pt>
    <dgm:pt modelId="{E4D5EB97-8E04-44BF-8D0C-0C6F7BDFCC96}" type="parTrans" cxnId="{95346061-AC1E-4F4B-B6AA-1404432DF7DF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998F6AB5-D0D6-4C41-9441-CE1711ADF63E}" type="sibTrans" cxnId="{95346061-AC1E-4F4B-B6AA-1404432DF7DF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8B4960CD-1472-4603-8E11-169D8DA3023E}">
      <dgm:prSet phldrT="[Текст]"/>
      <dgm:spPr>
        <a:solidFill>
          <a:srgbClr val="076473"/>
        </a:solidFill>
        <a:ln>
          <a:solidFill>
            <a:srgbClr val="076473"/>
          </a:solidFill>
        </a:ln>
      </dgm:spPr>
      <dgm:t>
        <a:bodyPr/>
        <a:lstStyle/>
        <a:p>
          <a:r>
            <a:rPr lang="ru-RU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dirty="0">
              <a:latin typeface="+mn-lt"/>
              <a:cs typeface="Times New Roman" panose="02020603050405020304" pitchFamily="18" charset="0"/>
            </a:rPr>
            <a:t> </a:t>
          </a:r>
          <a:r>
            <a:rPr lang="ru-RU" dirty="0">
              <a:latin typeface="+mn-lt"/>
              <a:cs typeface="Times New Roman" panose="02020603050405020304" pitchFamily="18" charset="0"/>
            </a:rPr>
            <a:t>записывается на событие</a:t>
          </a:r>
          <a:endParaRPr lang="ru-RU" dirty="0">
            <a:latin typeface="+mn-lt"/>
          </a:endParaRPr>
        </a:p>
      </dgm:t>
    </dgm:pt>
    <dgm:pt modelId="{6620E9A4-EB8E-4D3E-9BD8-350CF5FE9963}" type="sibTrans" cxnId="{8F208E67-823E-444D-83AA-6EC385B578FE}">
      <dgm:prSet/>
      <dgm:spPr>
        <a:solidFill>
          <a:srgbClr val="FD6B5B">
            <a:alpha val="90000"/>
          </a:srgbClr>
        </a:solidFill>
      </dgm:spPr>
      <dgm:t>
        <a:bodyPr/>
        <a:lstStyle/>
        <a:p>
          <a:endParaRPr lang="ru-RU">
            <a:latin typeface="+mn-lt"/>
          </a:endParaRPr>
        </a:p>
      </dgm:t>
    </dgm:pt>
    <dgm:pt modelId="{C5C7CE68-5F1D-4A73-BDBB-9000875D3065}" type="parTrans" cxnId="{8F208E67-823E-444D-83AA-6EC385B578FE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D3F73392-D43A-45ED-AF36-F235BA9F38B9}" type="pres">
      <dgm:prSet presAssocID="{C96B8720-C5D8-4555-B908-C323477E1365}" presName="outerComposite" presStyleCnt="0">
        <dgm:presLayoutVars>
          <dgm:chMax val="5"/>
          <dgm:dir/>
          <dgm:resizeHandles val="exact"/>
        </dgm:presLayoutVars>
      </dgm:prSet>
      <dgm:spPr/>
    </dgm:pt>
    <dgm:pt modelId="{3270352C-A4BE-4980-9145-469B36EFB7D9}" type="pres">
      <dgm:prSet presAssocID="{C96B8720-C5D8-4555-B908-C323477E1365}" presName="dummyMaxCanvas" presStyleCnt="0">
        <dgm:presLayoutVars/>
      </dgm:prSet>
      <dgm:spPr/>
    </dgm:pt>
    <dgm:pt modelId="{3C35DDCE-01DA-4468-9044-746762D6D360}" type="pres">
      <dgm:prSet presAssocID="{C96B8720-C5D8-4555-B908-C323477E1365}" presName="FiveNodes_1" presStyleLbl="node1" presStyleIdx="0" presStyleCnt="5" custLinFactNeighborX="-323" custLinFactNeighborY="1112">
        <dgm:presLayoutVars>
          <dgm:bulletEnabled val="1"/>
        </dgm:presLayoutVars>
      </dgm:prSet>
      <dgm:spPr/>
    </dgm:pt>
    <dgm:pt modelId="{0DDF0436-F40E-4A5D-B773-8E2185C89BEC}" type="pres">
      <dgm:prSet presAssocID="{C96B8720-C5D8-4555-B908-C323477E1365}" presName="FiveNodes_2" presStyleLbl="node1" presStyleIdx="1" presStyleCnt="5">
        <dgm:presLayoutVars>
          <dgm:bulletEnabled val="1"/>
        </dgm:presLayoutVars>
      </dgm:prSet>
      <dgm:spPr/>
    </dgm:pt>
    <dgm:pt modelId="{31462836-D2EC-4EB6-AFEA-63A1CD3CF849}" type="pres">
      <dgm:prSet presAssocID="{C96B8720-C5D8-4555-B908-C323477E1365}" presName="FiveNodes_3" presStyleLbl="node1" presStyleIdx="2" presStyleCnt="5">
        <dgm:presLayoutVars>
          <dgm:bulletEnabled val="1"/>
        </dgm:presLayoutVars>
      </dgm:prSet>
      <dgm:spPr/>
    </dgm:pt>
    <dgm:pt modelId="{C967CD9F-7C68-4C44-B19C-96F2C7387919}" type="pres">
      <dgm:prSet presAssocID="{C96B8720-C5D8-4555-B908-C323477E1365}" presName="FiveNodes_4" presStyleLbl="node1" presStyleIdx="3" presStyleCnt="5">
        <dgm:presLayoutVars>
          <dgm:bulletEnabled val="1"/>
        </dgm:presLayoutVars>
      </dgm:prSet>
      <dgm:spPr/>
    </dgm:pt>
    <dgm:pt modelId="{E4B3D64F-2D94-449A-9519-11DC83858EC7}" type="pres">
      <dgm:prSet presAssocID="{C96B8720-C5D8-4555-B908-C323477E1365}" presName="FiveNodes_5" presStyleLbl="node1" presStyleIdx="4" presStyleCnt="5">
        <dgm:presLayoutVars>
          <dgm:bulletEnabled val="1"/>
        </dgm:presLayoutVars>
      </dgm:prSet>
      <dgm:spPr/>
    </dgm:pt>
    <dgm:pt modelId="{B17F1CCA-B611-4ECF-9BFA-89A876C45506}" type="pres">
      <dgm:prSet presAssocID="{C96B8720-C5D8-4555-B908-C323477E1365}" presName="FiveConn_1-2" presStyleLbl="fgAccFollowNode1" presStyleIdx="0" presStyleCnt="4">
        <dgm:presLayoutVars>
          <dgm:bulletEnabled val="1"/>
        </dgm:presLayoutVars>
      </dgm:prSet>
      <dgm:spPr/>
    </dgm:pt>
    <dgm:pt modelId="{E12876F4-DA37-44CA-9B7B-F51F05CA791B}" type="pres">
      <dgm:prSet presAssocID="{C96B8720-C5D8-4555-B908-C323477E1365}" presName="FiveConn_2-3" presStyleLbl="fgAccFollowNode1" presStyleIdx="1" presStyleCnt="4">
        <dgm:presLayoutVars>
          <dgm:bulletEnabled val="1"/>
        </dgm:presLayoutVars>
      </dgm:prSet>
      <dgm:spPr/>
    </dgm:pt>
    <dgm:pt modelId="{36CB0F5F-FEF7-48AD-B771-953D828B0571}" type="pres">
      <dgm:prSet presAssocID="{C96B8720-C5D8-4555-B908-C323477E1365}" presName="FiveConn_3-4" presStyleLbl="fgAccFollowNode1" presStyleIdx="2" presStyleCnt="4">
        <dgm:presLayoutVars>
          <dgm:bulletEnabled val="1"/>
        </dgm:presLayoutVars>
      </dgm:prSet>
      <dgm:spPr/>
    </dgm:pt>
    <dgm:pt modelId="{C43FBC5F-DB03-4A3B-89C8-631DA2BFD70C}" type="pres">
      <dgm:prSet presAssocID="{C96B8720-C5D8-4555-B908-C323477E1365}" presName="FiveConn_4-5" presStyleLbl="fgAccFollowNode1" presStyleIdx="3" presStyleCnt="4">
        <dgm:presLayoutVars>
          <dgm:bulletEnabled val="1"/>
        </dgm:presLayoutVars>
      </dgm:prSet>
      <dgm:spPr/>
    </dgm:pt>
    <dgm:pt modelId="{D07E2C35-86BC-45CF-90F9-F70F9F3AE4A5}" type="pres">
      <dgm:prSet presAssocID="{C96B8720-C5D8-4555-B908-C323477E1365}" presName="FiveNodes_1_text" presStyleLbl="node1" presStyleIdx="4" presStyleCnt="5">
        <dgm:presLayoutVars>
          <dgm:bulletEnabled val="1"/>
        </dgm:presLayoutVars>
      </dgm:prSet>
      <dgm:spPr/>
    </dgm:pt>
    <dgm:pt modelId="{C37BB166-6BB2-464D-B09C-32943898BF80}" type="pres">
      <dgm:prSet presAssocID="{C96B8720-C5D8-4555-B908-C323477E1365}" presName="FiveNodes_2_text" presStyleLbl="node1" presStyleIdx="4" presStyleCnt="5">
        <dgm:presLayoutVars>
          <dgm:bulletEnabled val="1"/>
        </dgm:presLayoutVars>
      </dgm:prSet>
      <dgm:spPr/>
    </dgm:pt>
    <dgm:pt modelId="{B304D655-8321-4D6A-858D-8640AA60D6AF}" type="pres">
      <dgm:prSet presAssocID="{C96B8720-C5D8-4555-B908-C323477E1365}" presName="FiveNodes_3_text" presStyleLbl="node1" presStyleIdx="4" presStyleCnt="5">
        <dgm:presLayoutVars>
          <dgm:bulletEnabled val="1"/>
        </dgm:presLayoutVars>
      </dgm:prSet>
      <dgm:spPr/>
    </dgm:pt>
    <dgm:pt modelId="{E60A79DF-F26A-4751-AFF8-58280B8EC8E3}" type="pres">
      <dgm:prSet presAssocID="{C96B8720-C5D8-4555-B908-C323477E1365}" presName="FiveNodes_4_text" presStyleLbl="node1" presStyleIdx="4" presStyleCnt="5">
        <dgm:presLayoutVars>
          <dgm:bulletEnabled val="1"/>
        </dgm:presLayoutVars>
      </dgm:prSet>
      <dgm:spPr/>
    </dgm:pt>
    <dgm:pt modelId="{467CE4B1-9B0D-4B8C-ADCA-EFFD10AC3030}" type="pres">
      <dgm:prSet presAssocID="{C96B8720-C5D8-4555-B908-C323477E136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7E7C802-5E4B-4A9A-9489-F232727D152D}" type="presOf" srcId="{E8DA1AC4-72AA-4247-8742-181CF44B310C}" destId="{36CB0F5F-FEF7-48AD-B771-953D828B0571}" srcOrd="0" destOrd="0" presId="urn:microsoft.com/office/officeart/2005/8/layout/vProcess5"/>
    <dgm:cxn modelId="{E7830D0C-5715-4F70-8A0F-5E26C4792CF5}" srcId="{C96B8720-C5D8-4555-B908-C323477E1365}" destId="{E4005DBF-62A5-4E21-A538-3788B86EE2C0}" srcOrd="2" destOrd="0" parTransId="{7057FB42-3F83-497C-9630-269D17A7618F}" sibTransId="{E8DA1AC4-72AA-4247-8742-181CF44B310C}"/>
    <dgm:cxn modelId="{95346061-AC1E-4F4B-B6AA-1404432DF7DF}" srcId="{C96B8720-C5D8-4555-B908-C323477E1365}" destId="{517ADF80-8C74-4E96-9A3E-C94C12C348D9}" srcOrd="3" destOrd="0" parTransId="{E4D5EB97-8E04-44BF-8D0C-0C6F7BDFCC96}" sibTransId="{998F6AB5-D0D6-4C41-9441-CE1711ADF63E}"/>
    <dgm:cxn modelId="{8BDE2843-F8D5-4BE8-98A7-1455F40775EF}" type="presOf" srcId="{998F6AB5-D0D6-4C41-9441-CE1711ADF63E}" destId="{C43FBC5F-DB03-4A3B-89C8-631DA2BFD70C}" srcOrd="0" destOrd="0" presId="urn:microsoft.com/office/officeart/2005/8/layout/vProcess5"/>
    <dgm:cxn modelId="{D9C4B044-A5F6-4C56-93F9-6743F9DA66D0}" type="presOf" srcId="{317201A5-301E-475E-9D7C-3B0FC21ADAB3}" destId="{E4B3D64F-2D94-449A-9519-11DC83858EC7}" srcOrd="0" destOrd="0" presId="urn:microsoft.com/office/officeart/2005/8/layout/vProcess5"/>
    <dgm:cxn modelId="{39AE2B45-F0F7-48AC-AF84-3D20CA35D95C}" type="presOf" srcId="{8B4960CD-1472-4603-8E11-169D8DA3023E}" destId="{D07E2C35-86BC-45CF-90F9-F70F9F3AE4A5}" srcOrd="1" destOrd="0" presId="urn:microsoft.com/office/officeart/2005/8/layout/vProcess5"/>
    <dgm:cxn modelId="{8F208E67-823E-444D-83AA-6EC385B578FE}" srcId="{C96B8720-C5D8-4555-B908-C323477E1365}" destId="{8B4960CD-1472-4603-8E11-169D8DA3023E}" srcOrd="0" destOrd="0" parTransId="{C5C7CE68-5F1D-4A73-BDBB-9000875D3065}" sibTransId="{6620E9A4-EB8E-4D3E-9BD8-350CF5FE9963}"/>
    <dgm:cxn modelId="{7A1A1A4B-D200-4042-87E1-B2233309917A}" type="presOf" srcId="{6620E9A4-EB8E-4D3E-9BD8-350CF5FE9963}" destId="{B17F1CCA-B611-4ECF-9BFA-89A876C45506}" srcOrd="0" destOrd="0" presId="urn:microsoft.com/office/officeart/2005/8/layout/vProcess5"/>
    <dgm:cxn modelId="{69998153-E93B-4CB9-8A0B-EE20F4B15F16}" type="presOf" srcId="{317201A5-301E-475E-9D7C-3B0FC21ADAB3}" destId="{467CE4B1-9B0D-4B8C-ADCA-EFFD10AC3030}" srcOrd="1" destOrd="0" presId="urn:microsoft.com/office/officeart/2005/8/layout/vProcess5"/>
    <dgm:cxn modelId="{FCBC8894-4C05-4292-95E6-25817BDF9FF0}" srcId="{C96B8720-C5D8-4555-B908-C323477E1365}" destId="{D6FFEF97-B1C1-4C05-84C0-FD12561AE369}" srcOrd="1" destOrd="0" parTransId="{16D5F5E4-C933-4247-BD4B-A036B64955DC}" sibTransId="{6387537E-0F74-46B7-B45E-6C5F70965D8A}"/>
    <dgm:cxn modelId="{D1F57698-9921-439F-8678-7C61D0C785D2}" type="presOf" srcId="{517ADF80-8C74-4E96-9A3E-C94C12C348D9}" destId="{C967CD9F-7C68-4C44-B19C-96F2C7387919}" srcOrd="0" destOrd="0" presId="urn:microsoft.com/office/officeart/2005/8/layout/vProcess5"/>
    <dgm:cxn modelId="{6D9FDE9F-0BC3-493F-B892-1FF8D4968C7E}" type="presOf" srcId="{D6FFEF97-B1C1-4C05-84C0-FD12561AE369}" destId="{C37BB166-6BB2-464D-B09C-32943898BF80}" srcOrd="1" destOrd="0" presId="urn:microsoft.com/office/officeart/2005/8/layout/vProcess5"/>
    <dgm:cxn modelId="{224166AC-3A3C-49F3-9BDE-93B096D97D9D}" type="presOf" srcId="{E4005DBF-62A5-4E21-A538-3788B86EE2C0}" destId="{B304D655-8321-4D6A-858D-8640AA60D6AF}" srcOrd="1" destOrd="0" presId="urn:microsoft.com/office/officeart/2005/8/layout/vProcess5"/>
    <dgm:cxn modelId="{FD136DB1-4036-4335-B6F4-C3A1621D2AE3}" type="presOf" srcId="{D6FFEF97-B1C1-4C05-84C0-FD12561AE369}" destId="{0DDF0436-F40E-4A5D-B773-8E2185C89BEC}" srcOrd="0" destOrd="0" presId="urn:microsoft.com/office/officeart/2005/8/layout/vProcess5"/>
    <dgm:cxn modelId="{2D4C83BF-6FFC-486C-AC74-EE60766E479E}" type="presOf" srcId="{517ADF80-8C74-4E96-9A3E-C94C12C348D9}" destId="{E60A79DF-F26A-4751-AFF8-58280B8EC8E3}" srcOrd="1" destOrd="0" presId="urn:microsoft.com/office/officeart/2005/8/layout/vProcess5"/>
    <dgm:cxn modelId="{482661D4-F375-4072-ADF4-007F341B814F}" type="presOf" srcId="{8B4960CD-1472-4603-8E11-169D8DA3023E}" destId="{3C35DDCE-01DA-4468-9044-746762D6D360}" srcOrd="0" destOrd="0" presId="urn:microsoft.com/office/officeart/2005/8/layout/vProcess5"/>
    <dgm:cxn modelId="{D2382AEC-8F0C-4FA8-B751-6BABD48E0FC6}" type="presOf" srcId="{C96B8720-C5D8-4555-B908-C323477E1365}" destId="{D3F73392-D43A-45ED-AF36-F235BA9F38B9}" srcOrd="0" destOrd="0" presId="urn:microsoft.com/office/officeart/2005/8/layout/vProcess5"/>
    <dgm:cxn modelId="{54773EF4-03C2-4F26-ACA6-5A006070050F}" srcId="{C96B8720-C5D8-4555-B908-C323477E1365}" destId="{317201A5-301E-475E-9D7C-3B0FC21ADAB3}" srcOrd="4" destOrd="0" parTransId="{93F8F0E4-4AF3-4BF2-9C27-84968726E167}" sibTransId="{98A4A65B-B5C6-4D8B-93D8-6AA6722823DE}"/>
    <dgm:cxn modelId="{A67814FA-ACE3-4CFA-8AB8-EAF12ACDD0E6}" type="presOf" srcId="{E4005DBF-62A5-4E21-A538-3788B86EE2C0}" destId="{31462836-D2EC-4EB6-AFEA-63A1CD3CF849}" srcOrd="0" destOrd="0" presId="urn:microsoft.com/office/officeart/2005/8/layout/vProcess5"/>
    <dgm:cxn modelId="{82A47EFF-F641-4237-8B8B-4EE968D5BA10}" type="presOf" srcId="{6387537E-0F74-46B7-B45E-6C5F70965D8A}" destId="{E12876F4-DA37-44CA-9B7B-F51F05CA791B}" srcOrd="0" destOrd="0" presId="urn:microsoft.com/office/officeart/2005/8/layout/vProcess5"/>
    <dgm:cxn modelId="{69DCA9B5-1228-477F-AB67-DE1CDB786196}" type="presParOf" srcId="{D3F73392-D43A-45ED-AF36-F235BA9F38B9}" destId="{3270352C-A4BE-4980-9145-469B36EFB7D9}" srcOrd="0" destOrd="0" presId="urn:microsoft.com/office/officeart/2005/8/layout/vProcess5"/>
    <dgm:cxn modelId="{69578F5D-8D61-463F-834F-EE4D285CD032}" type="presParOf" srcId="{D3F73392-D43A-45ED-AF36-F235BA9F38B9}" destId="{3C35DDCE-01DA-4468-9044-746762D6D360}" srcOrd="1" destOrd="0" presId="urn:microsoft.com/office/officeart/2005/8/layout/vProcess5"/>
    <dgm:cxn modelId="{6F9D4B02-46AF-4037-B4C6-387B3F551237}" type="presParOf" srcId="{D3F73392-D43A-45ED-AF36-F235BA9F38B9}" destId="{0DDF0436-F40E-4A5D-B773-8E2185C89BEC}" srcOrd="2" destOrd="0" presId="urn:microsoft.com/office/officeart/2005/8/layout/vProcess5"/>
    <dgm:cxn modelId="{F162F156-8F8B-4EBA-9D15-FF65EFA0AD0C}" type="presParOf" srcId="{D3F73392-D43A-45ED-AF36-F235BA9F38B9}" destId="{31462836-D2EC-4EB6-AFEA-63A1CD3CF849}" srcOrd="3" destOrd="0" presId="urn:microsoft.com/office/officeart/2005/8/layout/vProcess5"/>
    <dgm:cxn modelId="{0E5EF6BD-8930-4CC7-9E37-4B3ED5793CCA}" type="presParOf" srcId="{D3F73392-D43A-45ED-AF36-F235BA9F38B9}" destId="{C967CD9F-7C68-4C44-B19C-96F2C7387919}" srcOrd="4" destOrd="0" presId="urn:microsoft.com/office/officeart/2005/8/layout/vProcess5"/>
    <dgm:cxn modelId="{7100CC5F-E6E4-413F-BE66-7D75766065CD}" type="presParOf" srcId="{D3F73392-D43A-45ED-AF36-F235BA9F38B9}" destId="{E4B3D64F-2D94-449A-9519-11DC83858EC7}" srcOrd="5" destOrd="0" presId="urn:microsoft.com/office/officeart/2005/8/layout/vProcess5"/>
    <dgm:cxn modelId="{6C309F63-ECE7-4F14-BE5E-DA1E4E0160BB}" type="presParOf" srcId="{D3F73392-D43A-45ED-AF36-F235BA9F38B9}" destId="{B17F1CCA-B611-4ECF-9BFA-89A876C45506}" srcOrd="6" destOrd="0" presId="urn:microsoft.com/office/officeart/2005/8/layout/vProcess5"/>
    <dgm:cxn modelId="{C08D2E22-D761-40C7-9BFC-82AFF6532E39}" type="presParOf" srcId="{D3F73392-D43A-45ED-AF36-F235BA9F38B9}" destId="{E12876F4-DA37-44CA-9B7B-F51F05CA791B}" srcOrd="7" destOrd="0" presId="urn:microsoft.com/office/officeart/2005/8/layout/vProcess5"/>
    <dgm:cxn modelId="{08B8577F-E93F-45CC-B200-780B6C3187DB}" type="presParOf" srcId="{D3F73392-D43A-45ED-AF36-F235BA9F38B9}" destId="{36CB0F5F-FEF7-48AD-B771-953D828B0571}" srcOrd="8" destOrd="0" presId="urn:microsoft.com/office/officeart/2005/8/layout/vProcess5"/>
    <dgm:cxn modelId="{D7BF2829-0F1F-4855-AEA9-E4599E8F91AB}" type="presParOf" srcId="{D3F73392-D43A-45ED-AF36-F235BA9F38B9}" destId="{C43FBC5F-DB03-4A3B-89C8-631DA2BFD70C}" srcOrd="9" destOrd="0" presId="urn:microsoft.com/office/officeart/2005/8/layout/vProcess5"/>
    <dgm:cxn modelId="{3BCCB698-1B30-4D72-B6CE-2B04B4ABB16C}" type="presParOf" srcId="{D3F73392-D43A-45ED-AF36-F235BA9F38B9}" destId="{D07E2C35-86BC-45CF-90F9-F70F9F3AE4A5}" srcOrd="10" destOrd="0" presId="urn:microsoft.com/office/officeart/2005/8/layout/vProcess5"/>
    <dgm:cxn modelId="{C408866C-7FFA-4C4E-AC76-861C46E875A8}" type="presParOf" srcId="{D3F73392-D43A-45ED-AF36-F235BA9F38B9}" destId="{C37BB166-6BB2-464D-B09C-32943898BF80}" srcOrd="11" destOrd="0" presId="urn:microsoft.com/office/officeart/2005/8/layout/vProcess5"/>
    <dgm:cxn modelId="{B5770955-ED8A-428F-B83E-E1198494D150}" type="presParOf" srcId="{D3F73392-D43A-45ED-AF36-F235BA9F38B9}" destId="{B304D655-8321-4D6A-858D-8640AA60D6AF}" srcOrd="12" destOrd="0" presId="urn:microsoft.com/office/officeart/2005/8/layout/vProcess5"/>
    <dgm:cxn modelId="{EB5756C4-5369-4C65-8787-BE2CD69D94AD}" type="presParOf" srcId="{D3F73392-D43A-45ED-AF36-F235BA9F38B9}" destId="{E60A79DF-F26A-4751-AFF8-58280B8EC8E3}" srcOrd="13" destOrd="0" presId="urn:microsoft.com/office/officeart/2005/8/layout/vProcess5"/>
    <dgm:cxn modelId="{A5A1C8E4-4AFC-440B-A0D4-B0035E89423B}" type="presParOf" srcId="{D3F73392-D43A-45ED-AF36-F235BA9F38B9}" destId="{467CE4B1-9B0D-4B8C-ADCA-EFFD10AC30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5DDCE-01DA-4468-9044-746762D6D360}">
      <dsp:nvSpPr>
        <dsp:cNvPr id="0" name=""/>
        <dsp:cNvSpPr/>
      </dsp:nvSpPr>
      <dsp:spPr>
        <a:xfrm>
          <a:off x="0" y="8709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9050" cap="rnd" cmpd="sng" algn="ctr">
          <a:solidFill>
            <a:srgbClr val="0764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записывается на событие</a:t>
          </a:r>
          <a:endParaRPr lang="ru-RU" sz="2100" kern="1200" dirty="0">
            <a:latin typeface="+mn-lt"/>
          </a:endParaRPr>
        </a:p>
      </dsp:txBody>
      <dsp:txXfrm>
        <a:off x="22940" y="31649"/>
        <a:ext cx="7160195" cy="737360"/>
      </dsp:txXfrm>
    </dsp:sp>
    <dsp:sp modelId="{0DDF0436-F40E-4A5D-B773-8E2185C89BEC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9050" cap="rnd" cmpd="sng" algn="ctr">
          <a:solidFill>
            <a:srgbClr val="0764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участвует в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событии</a:t>
          </a:r>
          <a:endParaRPr lang="ru-RU" sz="2100" kern="1200" dirty="0">
            <a:latin typeface="+mn-lt"/>
          </a:endParaRPr>
        </a:p>
      </dsp:txBody>
      <dsp:txXfrm>
        <a:off x="627587" y="914964"/>
        <a:ext cx="6937378" cy="737360"/>
      </dsp:txXfrm>
    </dsp:sp>
    <dsp:sp modelId="{31462836-D2EC-4EB6-AFEA-63A1CD3CF849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9050" cap="rnd" cmpd="sng" algn="ctr">
          <a:solidFill>
            <a:srgbClr val="0764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Организатор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подтверждает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участие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студента</a:t>
          </a:r>
          <a:endParaRPr lang="ru-RU" sz="2100" kern="1200" dirty="0">
            <a:latin typeface="+mn-lt"/>
          </a:endParaRPr>
        </a:p>
      </dsp:txBody>
      <dsp:txXfrm>
        <a:off x="1232233" y="1806988"/>
        <a:ext cx="6937378" cy="737360"/>
      </dsp:txXfrm>
    </dsp:sp>
    <dsp:sp modelId="{C967CD9F-7C68-4C44-B19C-96F2C7387919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9050" cap="rnd" cmpd="sng" algn="ctr">
          <a:solidFill>
            <a:srgbClr val="0764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Информация об</a:t>
          </a:r>
          <a:r>
            <a:rPr lang="en-US" sz="2100" kern="1200" dirty="0">
              <a:latin typeface="+mn-lt"/>
              <a:cs typeface="Times New Roman" panose="02020603050405020304" pitchFamily="18" charset="0"/>
            </a:rPr>
            <a:t> </a:t>
          </a:r>
          <a:r>
            <a:rPr lang="ru-RU" sz="2100" kern="1200" dirty="0">
              <a:latin typeface="+mn-lt"/>
              <a:cs typeface="Times New Roman" panose="02020603050405020304" pitchFamily="18" charset="0"/>
            </a:rPr>
            <a:t>участии появляется в личном кабинете студента</a:t>
          </a:r>
          <a:endParaRPr lang="ru-RU" sz="2100" kern="1200" dirty="0">
            <a:latin typeface="+mn-lt"/>
          </a:endParaRPr>
        </a:p>
      </dsp:txBody>
      <dsp:txXfrm>
        <a:off x="1836880" y="2699012"/>
        <a:ext cx="6937378" cy="737360"/>
      </dsp:txXfrm>
    </dsp:sp>
    <dsp:sp modelId="{E4B3D64F-2D94-449A-9519-11DC83858EC7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rgbClr val="076473"/>
        </a:solidFill>
        <a:ln w="19050" cap="rnd" cmpd="sng" algn="ctr">
          <a:solidFill>
            <a:srgbClr val="07647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>
              <a:latin typeface="+mn-lt"/>
              <a:cs typeface="Times New Roman" panose="02020603050405020304" pitchFamily="18" charset="0"/>
            </a:rPr>
            <a:t>Студенту начисляются баллы</a:t>
          </a:r>
          <a:endParaRPr lang="ru-RU" sz="2100" kern="1200" dirty="0">
            <a:latin typeface="+mn-lt"/>
          </a:endParaRPr>
        </a:p>
      </dsp:txBody>
      <dsp:txXfrm>
        <a:off x="2441527" y="3591037"/>
        <a:ext cx="6937378" cy="737360"/>
      </dsp:txXfrm>
    </dsp:sp>
    <dsp:sp modelId="{B17F1CCA-B611-4ECF-9BFA-89A876C45506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7702454" y="572200"/>
        <a:ext cx="280008" cy="383102"/>
      </dsp:txXfrm>
    </dsp:sp>
    <dsp:sp modelId="{E12876F4-DA37-44CA-9B7B-F51F05CA791B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8307101" y="1464225"/>
        <a:ext cx="280008" cy="383102"/>
      </dsp:txXfrm>
    </dsp:sp>
    <dsp:sp modelId="{36CB0F5F-FEF7-48AD-B771-953D828B0571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8911748" y="2343195"/>
        <a:ext cx="280008" cy="383102"/>
      </dsp:txXfrm>
    </dsp:sp>
    <dsp:sp modelId="{C43FBC5F-DB03-4A3B-89C8-631DA2BFD70C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rgbClr val="FD6B5B">
            <a:alpha val="90000"/>
          </a:srgb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>
            <a:latin typeface="+mn-lt"/>
          </a:endParaRPr>
        </a:p>
      </dsp:txBody>
      <dsp:txXfrm>
        <a:off x="9516395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9BC5C-C401-4E9E-88FB-7F126DAFA5AB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EBD06-8593-4F14-9E34-C6F248A928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428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36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854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060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64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5985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022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357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03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1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7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012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711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727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65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2040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30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4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Cutout trans="50000" numberOfShades="3"/>
                    </a14:imgEffect>
                    <a14:imgEffect>
                      <a14:sharpenSoften amount="-50000"/>
                    </a14:imgEffect>
                    <a14:imgEffect>
                      <a14:saturation sat="150000"/>
                    </a14:imgEffect>
                    <a14:imgEffect>
                      <a14:brightnessContrast bright="-10000"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4E63-B0C9-4E94-9BBE-B5A2A53077A3}" type="datetimeFigureOut">
              <a:rPr lang="ru-RU" smtClean="0"/>
              <a:t>24.12.2023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1C45616-9C71-4FB8-9926-26F1864D6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73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8" r:id="rId4"/>
    <p:sldLayoutId id="2147484639" r:id="rId5"/>
    <p:sldLayoutId id="2147484640" r:id="rId6"/>
    <p:sldLayoutId id="2147484641" r:id="rId7"/>
    <p:sldLayoutId id="2147484642" r:id="rId8"/>
    <p:sldLayoutId id="2147484643" r:id="rId9"/>
    <p:sldLayoutId id="2147484644" r:id="rId10"/>
    <p:sldLayoutId id="2147484645" r:id="rId11"/>
    <p:sldLayoutId id="2147484646" r:id="rId12"/>
    <p:sldLayoutId id="2147484647" r:id="rId13"/>
    <p:sldLayoutId id="2147484648" r:id="rId14"/>
    <p:sldLayoutId id="2147484649" r:id="rId15"/>
    <p:sldLayoutId id="214748465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17F64-3A4D-0FFD-A760-38A534B3A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834" y="2807614"/>
            <a:ext cx="9242329" cy="1373070"/>
          </a:xfrm>
        </p:spPr>
        <p:txBody>
          <a:bodyPr anchor="ctr">
            <a:normAutofit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50000"/>
                  </a:schemeClr>
                </a:solidFill>
              </a:rPr>
              <a:t>Система социального рейтинга студентов  ИКТИБ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B92BC3-57F1-7C17-0087-08AD2F894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2724" y="4180684"/>
            <a:ext cx="3426548" cy="704868"/>
          </a:xfrm>
        </p:spPr>
        <p:txBody>
          <a:bodyPr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Команда «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Прогозавры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8A572-C317-8104-BDB5-E6231CC49CAA}"/>
              </a:ext>
            </a:extLst>
          </p:cNvPr>
          <p:cNvSpPr txBox="1"/>
          <p:nvPr/>
        </p:nvSpPr>
        <p:spPr>
          <a:xfrm>
            <a:off x="3048000" y="63046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Таганрог 2023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19CB5C-2F2B-A643-50BD-5F5F200642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3459" y="4732981"/>
            <a:ext cx="2098395" cy="20983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65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Изменения боковой панели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52828B-92DB-016A-2033-E5012128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05682"/>
            <a:ext cx="2855431" cy="49688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77F041-1805-C8FD-2FB2-4378AC2A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62" y="1505682"/>
            <a:ext cx="2831676" cy="49720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E01FF5-A81D-C9B4-7825-E94A3150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990" y="1501219"/>
            <a:ext cx="2831676" cy="4973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EEEBE6-BEE5-7551-3426-883BC547AE64}"/>
              </a:ext>
            </a:extLst>
          </p:cNvPr>
          <p:cNvSpPr txBox="1"/>
          <p:nvPr/>
        </p:nvSpPr>
        <p:spPr>
          <a:xfrm>
            <a:off x="928603" y="5073445"/>
            <a:ext cx="235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Студент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4A3CD-B467-1F61-4892-22630BF5D4C8}"/>
              </a:ext>
            </a:extLst>
          </p:cNvPr>
          <p:cNvSpPr txBox="1"/>
          <p:nvPr/>
        </p:nvSpPr>
        <p:spPr>
          <a:xfrm>
            <a:off x="4931431" y="5073445"/>
            <a:ext cx="235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Организатор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77756-130B-A8BF-8CDF-990522A5B1AA}"/>
              </a:ext>
            </a:extLst>
          </p:cNvPr>
          <p:cNvSpPr txBox="1"/>
          <p:nvPr/>
        </p:nvSpPr>
        <p:spPr>
          <a:xfrm>
            <a:off x="8833123" y="5235451"/>
            <a:ext cx="2531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Администратор</a:t>
            </a:r>
          </a:p>
        </p:txBody>
      </p:sp>
    </p:spTree>
    <p:extLst>
      <p:ext uri="{BB962C8B-B14F-4D97-AF65-F5344CB8AC3E}">
        <p14:creationId xmlns:p14="http://schemas.microsoft.com/office/powerpoint/2010/main" val="37940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Страница всех мероприятий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29C59-188B-EC1A-F160-1D804563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38" y="1399252"/>
            <a:ext cx="9547123" cy="53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3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Страница организатора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41A552-9F7F-28F4-6FDA-09F1E5B7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04144"/>
            <a:ext cx="94487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2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Страница администратора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236E51-2056-0CEE-A76C-FC09B710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43" y="1304144"/>
            <a:ext cx="9410313" cy="52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5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Перспективы проекта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FF4D531-A0D9-F1E3-8113-EEA51C7DB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544"/>
            <a:ext cx="11164896" cy="5043230"/>
          </a:xfrm>
        </p:spPr>
        <p:txBody>
          <a:bodyPr anchor="t">
            <a:normAutofit/>
          </a:bodyPr>
          <a:lstStyle/>
          <a:p>
            <a:r>
              <a:rPr lang="ru-RU" sz="2800" dirty="0"/>
              <a:t>Интеграция с личными аккаунтами студентов </a:t>
            </a:r>
            <a:r>
              <a:rPr lang="en-US" sz="2800" dirty="0"/>
              <a:t>(@sfedu.ru)</a:t>
            </a:r>
            <a:r>
              <a:rPr lang="ru-RU" sz="2800" dirty="0"/>
              <a:t>, с аккаунтами </a:t>
            </a:r>
            <a:r>
              <a:rPr lang="en-US" sz="2800" dirty="0" err="1"/>
              <a:t>LeaderID</a:t>
            </a:r>
            <a:r>
              <a:rPr lang="en-US" sz="2800" dirty="0"/>
              <a:t> </a:t>
            </a:r>
            <a:r>
              <a:rPr lang="ru-RU" sz="2800" dirty="0"/>
              <a:t>и волонтерскими сервисами;</a:t>
            </a:r>
            <a:endParaRPr lang="en-US" sz="2800" dirty="0"/>
          </a:p>
          <a:p>
            <a:r>
              <a:rPr lang="ru-RU" sz="2800" dirty="0"/>
              <a:t>Гибкая настройка мероприятий, ссылки на необходимые электронные ресурсы (</a:t>
            </a:r>
            <a:r>
              <a:rPr lang="en-US" sz="2800" dirty="0"/>
              <a:t>Teams)</a:t>
            </a:r>
            <a:r>
              <a:rPr lang="ru-RU" sz="2800" dirty="0"/>
              <a:t>;</a:t>
            </a:r>
            <a:endParaRPr lang="en-US" sz="2800" dirty="0"/>
          </a:p>
          <a:p>
            <a:r>
              <a:rPr lang="ru-RU" sz="2800" dirty="0"/>
              <a:t>Формирование топов, автоматический анализ рейтингов и вывод кандидатов в стипендиаты;</a:t>
            </a:r>
          </a:p>
          <a:p>
            <a:r>
              <a:rPr lang="ru-RU" sz="2800" dirty="0"/>
              <a:t>Помощь психологам в обнаружении студентов, которым рекомендуется помощь (имеют очень низкие показатели активности);</a:t>
            </a:r>
          </a:p>
          <a:p>
            <a:r>
              <a:rPr lang="ru-RU" sz="2800" dirty="0"/>
              <a:t>Информатизация процессов регистрации в клубах (</a:t>
            </a:r>
            <a:r>
              <a:rPr lang="ru-RU" sz="2800" dirty="0" err="1"/>
              <a:t>СтудКлуб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98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904" y="24117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Наша команда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6B8ED71-A214-80A2-704E-CE3F0D8F4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15" y="-1046577"/>
            <a:ext cx="2792889" cy="535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5BDF9-90D2-DC09-7EE2-D9BD39A2EF63}"/>
              </a:ext>
            </a:extLst>
          </p:cNvPr>
          <p:cNvSpPr txBox="1"/>
          <p:nvPr/>
        </p:nvSpPr>
        <p:spPr>
          <a:xfrm>
            <a:off x="2274418" y="1087257"/>
            <a:ext cx="449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Чидлеев Дмитрий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Капитан команды,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front-end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разработка,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back-end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разработка</a:t>
            </a:r>
          </a:p>
        </p:txBody>
      </p:sp>
      <p:pic>
        <p:nvPicPr>
          <p:cNvPr id="10" name="Рисунок 9" descr="Изображение выглядит как текст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85D4F6A-9A8E-BE2F-53EF-BA6CD6BFF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11" y="-959141"/>
            <a:ext cx="2792889" cy="5359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7F99EA-F379-B4A5-5A87-F5F229C178F2}"/>
              </a:ext>
            </a:extLst>
          </p:cNvPr>
          <p:cNvSpPr txBox="1"/>
          <p:nvPr/>
        </p:nvSpPr>
        <p:spPr>
          <a:xfrm>
            <a:off x="5270355" y="2162736"/>
            <a:ext cx="4490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Мумладзе Александр</a:t>
            </a:r>
          </a:p>
          <a:p>
            <a:pPr algn="r"/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Работа с базой данных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помощь с логикой работы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ResAPI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581A80-3DA6-78A5-C4E7-D420F48BC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04" y="2358400"/>
            <a:ext cx="2792889" cy="5359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BF1B0C-7E04-068C-12BF-54B4B69F93A5}"/>
              </a:ext>
            </a:extLst>
          </p:cNvPr>
          <p:cNvSpPr txBox="1"/>
          <p:nvPr/>
        </p:nvSpPr>
        <p:spPr>
          <a:xfrm>
            <a:off x="5073445" y="5231410"/>
            <a:ext cx="4716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Акимов Илья</a:t>
            </a:r>
          </a:p>
          <a:p>
            <a:pPr algn="r"/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Дизайн сайта, логика работы проекта, талисман команды :3</a:t>
            </a:r>
          </a:p>
        </p:txBody>
      </p:sp>
      <p:pic>
        <p:nvPicPr>
          <p:cNvPr id="16" name="Рисунок 15" descr="Изображение выглядит как текст, Шрифт, дизай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8F096B4-754C-D0AB-0E48-59A90C56B6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612" y="2113537"/>
            <a:ext cx="3048082" cy="58493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6FD8B0-964D-47C7-31A5-BB978D23BD8A}"/>
              </a:ext>
            </a:extLst>
          </p:cNvPr>
          <p:cNvSpPr txBox="1"/>
          <p:nvPr/>
        </p:nvSpPr>
        <p:spPr>
          <a:xfrm>
            <a:off x="2401467" y="4215747"/>
            <a:ext cx="4111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Дутов Илья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Разработка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telegram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бота,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back-end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разработка</a:t>
            </a:r>
          </a:p>
        </p:txBody>
      </p:sp>
    </p:spTree>
    <p:extLst>
      <p:ext uri="{BB962C8B-B14F-4D97-AF65-F5344CB8AC3E}">
        <p14:creationId xmlns:p14="http://schemas.microsoft.com/office/powerpoint/2010/main" val="15515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35974"/>
            <a:ext cx="8596668" cy="694544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Ссылки</a:t>
            </a:r>
          </a:p>
        </p:txBody>
      </p:sp>
      <p:pic>
        <p:nvPicPr>
          <p:cNvPr id="7" name="Рисунок 6" descr="Изображение выглядит как снимок экрана, шаблон, График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FF268DF5-7CDC-9493-E05D-93A6875F7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" y="2514600"/>
            <a:ext cx="3429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83B3F-12E2-C5EE-A4C6-8AD4504C1716}"/>
              </a:ext>
            </a:extLst>
          </p:cNvPr>
          <p:cNvSpPr txBox="1"/>
          <p:nvPr/>
        </p:nvSpPr>
        <p:spPr>
          <a:xfrm>
            <a:off x="383457" y="1602658"/>
            <a:ext cx="316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Локальная сеть 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sfedu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-conf)</a:t>
            </a:r>
            <a:endParaRPr lang="ru-R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Рисунок 9" descr="Изображение выглядит как снимок экрана, шаблон, круг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6FA70AEE-A3F2-2B10-4C72-2902FAB18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51" y="2514600"/>
            <a:ext cx="3429000" cy="342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735CC-7B87-86C0-3308-E251261A0BC2}"/>
              </a:ext>
            </a:extLst>
          </p:cNvPr>
          <p:cNvSpPr txBox="1"/>
          <p:nvPr/>
        </p:nvSpPr>
        <p:spPr>
          <a:xfrm>
            <a:off x="8642556" y="1602657"/>
            <a:ext cx="3165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Хостинг</a:t>
            </a:r>
          </a:p>
          <a:p>
            <a:pPr algn="ctr"/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ru-RU" sz="2000" dirty="0" err="1">
                <a:solidFill>
                  <a:schemeClr val="accent1">
                    <a:lumMod val="50000"/>
                  </a:schemeClr>
                </a:solidFill>
              </a:rPr>
              <a:t>оооочень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 медленный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ru-RU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Рисунок 12" descr="Изображение выглядит как шаблон, прямоугольный, Симметрия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DB899F0-A26C-8199-E615-AAB54B786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1" y="2514600"/>
            <a:ext cx="3429000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D763EC-AA00-3DDC-F1EA-4D40B92FE90C}"/>
              </a:ext>
            </a:extLst>
          </p:cNvPr>
          <p:cNvSpPr txBox="1"/>
          <p:nvPr/>
        </p:nvSpPr>
        <p:spPr>
          <a:xfrm>
            <a:off x="4513006" y="1910433"/>
            <a:ext cx="316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Телеграм бот</a:t>
            </a:r>
          </a:p>
        </p:txBody>
      </p:sp>
    </p:spTree>
    <p:extLst>
      <p:ext uri="{BB962C8B-B14F-4D97-AF65-F5344CB8AC3E}">
        <p14:creationId xmlns:p14="http://schemas.microsoft.com/office/powerpoint/2010/main" val="154783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Решаемые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1E37F8-C6F4-0E3A-66F1-D474D9E9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544"/>
            <a:ext cx="11164896" cy="3880773"/>
          </a:xfrm>
        </p:spPr>
        <p:txBody>
          <a:bodyPr anchor="t">
            <a:normAutofit/>
          </a:bodyPr>
          <a:lstStyle/>
          <a:p>
            <a:r>
              <a:rPr lang="ru-RU" sz="2800" dirty="0"/>
              <a:t>Регистрация на событие только на самом событии;</a:t>
            </a:r>
          </a:p>
          <a:p>
            <a:r>
              <a:rPr lang="ru-RU" sz="2800" dirty="0"/>
              <a:t>Сложность проявить себя;</a:t>
            </a:r>
          </a:p>
          <a:p>
            <a:r>
              <a:rPr lang="ru-RU" sz="2800" dirty="0"/>
              <a:t>Информация о разных событиях находится в разных местах;</a:t>
            </a:r>
          </a:p>
          <a:p>
            <a:r>
              <a:rPr lang="ru-RU" sz="2800" dirty="0"/>
              <a:t>Сложность объективной оценки стипендиатов в разных категориях;</a:t>
            </a:r>
          </a:p>
          <a:p>
            <a:pPr>
              <a:spcAft>
                <a:spcPts val="1200"/>
              </a:spcAft>
            </a:pPr>
            <a:r>
              <a:rPr lang="ru-RU" sz="2800" dirty="0"/>
              <a:t>Проблемы малоактивных людей с участием в студенческой жизни;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014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Способ решения проблем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1E37F8-C6F4-0E3A-66F1-D474D9E9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544"/>
            <a:ext cx="11164896" cy="3880773"/>
          </a:xfrm>
        </p:spPr>
        <p:txBody>
          <a:bodyPr anchor="t">
            <a:normAutofit/>
          </a:bodyPr>
          <a:lstStyle/>
          <a:p>
            <a:r>
              <a:rPr lang="ru-RU" sz="2800" dirty="0"/>
              <a:t>Проект позволяет удаленно создавать события и мероприятия, и также удаленно подписываться на них.</a:t>
            </a:r>
          </a:p>
          <a:p>
            <a:r>
              <a:rPr lang="ru-RU" sz="2800" dirty="0"/>
              <a:t>Предусмотрено разграничение пользователей, видов активности.</a:t>
            </a:r>
          </a:p>
          <a:p>
            <a:r>
              <a:rPr lang="ru-RU" sz="2800" dirty="0"/>
              <a:t>Пользователи со статусом «организатор» могут создавать мероприятия, администраторы могут назначать организаторов и просматривать рейтинги студентов.</a:t>
            </a:r>
          </a:p>
        </p:txBody>
      </p:sp>
    </p:spTree>
    <p:extLst>
      <p:ext uri="{BB962C8B-B14F-4D97-AF65-F5344CB8AC3E}">
        <p14:creationId xmlns:p14="http://schemas.microsoft.com/office/powerpoint/2010/main" val="150858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Процесс получения баллов</a:t>
            </a:r>
          </a:p>
        </p:txBody>
      </p:sp>
      <p:graphicFrame>
        <p:nvGraphicFramePr>
          <p:cNvPr id="3" name="Объект 6">
            <a:extLst>
              <a:ext uri="{FF2B5EF4-FFF2-40B4-BE49-F238E27FC236}">
                <a16:creationId xmlns:a16="http://schemas.microsoft.com/office/drawing/2014/main" id="{4AB1F845-18C1-3AFD-BE7B-F6C7FE898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56952"/>
              </p:ext>
            </p:extLst>
          </p:nvPr>
        </p:nvGraphicFramePr>
        <p:xfrm>
          <a:off x="838200" y="189706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98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Основной стек технологий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808A8-B0CA-DB41-40B4-3AD2876053F0}"/>
              </a:ext>
            </a:extLst>
          </p:cNvPr>
          <p:cNvSpPr txBox="1"/>
          <p:nvPr/>
        </p:nvSpPr>
        <p:spPr>
          <a:xfrm>
            <a:off x="366983" y="1304144"/>
            <a:ext cx="1227003" cy="5250425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50000"/>
                  </a:schemeClr>
                </a:solidFill>
              </a:rPr>
              <a:t>PEVN</a:t>
            </a:r>
            <a:endParaRPr lang="ru-RU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1D2F0-8906-747F-A21E-9C4791755348}"/>
              </a:ext>
            </a:extLst>
          </p:cNvPr>
          <p:cNvSpPr txBox="1"/>
          <p:nvPr/>
        </p:nvSpPr>
        <p:spPr>
          <a:xfrm>
            <a:off x="1366684" y="1445342"/>
            <a:ext cx="10176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dirty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rPr>
              <a:t>PostgreSQL - </a:t>
            </a:r>
            <a:r>
              <a:rPr lang="ru-RU" sz="2800" b="0" i="0" dirty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rPr>
              <a:t>свободная объектно-реляционная система управления базами данных. </a:t>
            </a:r>
            <a:endParaRPr lang="en-US" sz="2800" b="0" i="0" dirty="0">
              <a:solidFill>
                <a:schemeClr val="accent1">
                  <a:lumMod val="50000"/>
                </a:schemeClr>
              </a:solidFill>
              <a:effectLst/>
              <a:latin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BB07F-694B-3E77-50BD-0A14F5E92CDB}"/>
              </a:ext>
            </a:extLst>
          </p:cNvPr>
          <p:cNvSpPr txBox="1"/>
          <p:nvPr/>
        </p:nvSpPr>
        <p:spPr>
          <a:xfrm>
            <a:off x="1366683" y="2598003"/>
            <a:ext cx="1017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0" i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defRPr>
            </a:lvl1pPr>
          </a:lstStyle>
          <a:p>
            <a:r>
              <a:rPr lang="ru-RU" sz="2400" dirty="0"/>
              <a:t>Express.js</a:t>
            </a:r>
            <a:r>
              <a:rPr lang="en-US" sz="2400" dirty="0"/>
              <a:t> -</a:t>
            </a:r>
            <a:r>
              <a:rPr lang="ru-RU" sz="2400" dirty="0"/>
              <a:t> фреймворк </a:t>
            </a:r>
            <a:r>
              <a:rPr lang="ru-RU" sz="2400" dirty="0" err="1"/>
              <a:t>web</a:t>
            </a:r>
            <a:r>
              <a:rPr lang="ru-RU" sz="2400" dirty="0"/>
              <a:t>-приложений для Node.js, реализованный как свободное и открытое программное обеспечение под лицензией 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5FC57-3FEA-3F7E-44EE-BAC0665AD642}"/>
              </a:ext>
            </a:extLst>
          </p:cNvPr>
          <p:cNvSpPr txBox="1"/>
          <p:nvPr/>
        </p:nvSpPr>
        <p:spPr>
          <a:xfrm>
            <a:off x="1366683" y="3627554"/>
            <a:ext cx="9093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0" i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defRPr>
            </a:lvl1pPr>
          </a:lstStyle>
          <a:p>
            <a:r>
              <a:rPr lang="ru-RU" dirty="0"/>
              <a:t>Vue.js </a:t>
            </a:r>
            <a:r>
              <a:rPr lang="en-US" dirty="0"/>
              <a:t>-</a:t>
            </a:r>
            <a:r>
              <a:rPr lang="ru-RU" dirty="0"/>
              <a:t> JavaScript-фреймворк с открытым исходным кодом для создания пользовательских интерфейсов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1F666-12CE-DE7F-D0D1-894C045781BB}"/>
              </a:ext>
            </a:extLst>
          </p:cNvPr>
          <p:cNvSpPr txBox="1"/>
          <p:nvPr/>
        </p:nvSpPr>
        <p:spPr>
          <a:xfrm>
            <a:off x="1366683" y="4657105"/>
            <a:ext cx="973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0" i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defRPr>
            </a:lvl1pPr>
          </a:lstStyle>
          <a:p>
            <a:r>
              <a:rPr lang="ru-RU" dirty="0"/>
              <a:t>Node.js </a:t>
            </a:r>
            <a:r>
              <a:rPr lang="en-US" dirty="0"/>
              <a:t>-</a:t>
            </a:r>
            <a:r>
              <a:rPr lang="ru-RU" dirty="0"/>
              <a:t> программная платформа, основанная на движке V8, превращающая JavaScript из узкоспециализированного языка в язык общего назначения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144B2-A8B1-72E5-EBE6-CB2950EF6537}"/>
              </a:ext>
            </a:extLst>
          </p:cNvPr>
          <p:cNvSpPr txBox="1"/>
          <p:nvPr/>
        </p:nvSpPr>
        <p:spPr>
          <a:xfrm>
            <a:off x="677334" y="5922126"/>
            <a:ext cx="1042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0" i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defRPr>
            </a:lvl1pPr>
          </a:lstStyle>
          <a:p>
            <a:r>
              <a:rPr lang="en-US" b="1" dirty="0"/>
              <a:t>TELEBOT</a:t>
            </a:r>
            <a:r>
              <a:rPr lang="ru-RU" dirty="0"/>
              <a:t> (</a:t>
            </a:r>
            <a:r>
              <a:rPr lang="ru-RU" dirty="0" err="1"/>
              <a:t>pyTelegramBotAPI</a:t>
            </a:r>
            <a:r>
              <a:rPr lang="ru-RU" dirty="0"/>
              <a:t>) хорошая и лёгкая библиотека для создания бота на </a:t>
            </a:r>
            <a:r>
              <a:rPr lang="ru-RU" dirty="0" err="1"/>
              <a:t>python</a:t>
            </a:r>
            <a:r>
              <a:rPr lang="ru-RU" dirty="0"/>
              <a:t> для телеграмма</a:t>
            </a:r>
          </a:p>
        </p:txBody>
      </p:sp>
    </p:spTree>
    <p:extLst>
      <p:ext uri="{BB962C8B-B14F-4D97-AF65-F5344CB8AC3E}">
        <p14:creationId xmlns:p14="http://schemas.microsoft.com/office/powerpoint/2010/main" val="53513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Структура БД</a:t>
            </a:r>
          </a:p>
        </p:txBody>
      </p:sp>
      <p:pic>
        <p:nvPicPr>
          <p:cNvPr id="7" name="Объект 6" descr="Изображение выглядит как текст, снимок экрана, число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DAAB0736-5402-A525-845E-8981AF07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01" y="1435308"/>
            <a:ext cx="9052397" cy="5265295"/>
          </a:xfrm>
        </p:spPr>
      </p:pic>
    </p:spTree>
    <p:extLst>
      <p:ext uri="{BB962C8B-B14F-4D97-AF65-F5344CB8AC3E}">
        <p14:creationId xmlns:p14="http://schemas.microsoft.com/office/powerpoint/2010/main" val="148421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Основные виды активностей</a:t>
            </a:r>
          </a:p>
        </p:txBody>
      </p:sp>
      <p:pic>
        <p:nvPicPr>
          <p:cNvPr id="6" name="Рисунок 5" descr="Изображение выглядит как луна, круг, Астрономический объект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F333E63-99A8-DB99-642C-0FB996FB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13" y="1288061"/>
            <a:ext cx="2529043" cy="25290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5E35EA-DDBB-7C4F-9C00-C3A446A1B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14" y="4085867"/>
            <a:ext cx="2529043" cy="252904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одежда, мультфильм, обувь, сустав&#10;&#10;Автоматически созданное описание">
            <a:extLst>
              <a:ext uri="{FF2B5EF4-FFF2-40B4-BE49-F238E27FC236}">
                <a16:creationId xmlns:a16="http://schemas.microsoft.com/office/drawing/2014/main" id="{87AF3808-5824-1764-9DB2-6910745B6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" y="4265253"/>
            <a:ext cx="2392824" cy="217027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E449FC-6D68-7FD1-4339-3B2967907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9" y="1503873"/>
            <a:ext cx="3253490" cy="2313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B8B0ED-A888-BF3F-EB8F-B8FD87D678E9}"/>
              </a:ext>
            </a:extLst>
          </p:cNvPr>
          <p:cNvSpPr txBox="1"/>
          <p:nvPr/>
        </p:nvSpPr>
        <p:spPr>
          <a:xfrm>
            <a:off x="3218809" y="1885218"/>
            <a:ext cx="477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Художественная активность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A2221-A69C-5640-1D4C-78E6888DD698}"/>
              </a:ext>
            </a:extLst>
          </p:cNvPr>
          <p:cNvSpPr txBox="1"/>
          <p:nvPr/>
        </p:nvSpPr>
        <p:spPr>
          <a:xfrm>
            <a:off x="6148636" y="2660488"/>
            <a:ext cx="477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Научная активность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4D94F-B4AE-ED2E-4F61-5814DC0B3182}"/>
              </a:ext>
            </a:extLst>
          </p:cNvPr>
          <p:cNvSpPr txBox="1"/>
          <p:nvPr/>
        </p:nvSpPr>
        <p:spPr>
          <a:xfrm>
            <a:off x="2726632" y="4430798"/>
            <a:ext cx="477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Волонтерская активность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C68E5-9E8F-E516-F39B-B73A0EDDDA20}"/>
              </a:ext>
            </a:extLst>
          </p:cNvPr>
          <p:cNvSpPr txBox="1"/>
          <p:nvPr/>
        </p:nvSpPr>
        <p:spPr>
          <a:xfrm>
            <a:off x="5909873" y="5275324"/>
            <a:ext cx="477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Спортивная активность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85093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Начальная страница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62768D-22FF-94AC-5F65-144C50AE3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83" y="1457632"/>
            <a:ext cx="9066434" cy="5099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9EA8AB-AFA2-1FED-0F18-40210DEEAB1A}"/>
              </a:ext>
            </a:extLst>
          </p:cNvPr>
          <p:cNvSpPr txBox="1"/>
          <p:nvPr/>
        </p:nvSpPr>
        <p:spPr>
          <a:xfrm>
            <a:off x="2930558" y="3028890"/>
            <a:ext cx="204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Вход в аккаунт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E89B8C-B7AA-D875-E925-CF4E4BFB42A2}"/>
              </a:ext>
            </a:extLst>
          </p:cNvPr>
          <p:cNvSpPr txBox="1"/>
          <p:nvPr/>
        </p:nvSpPr>
        <p:spPr>
          <a:xfrm>
            <a:off x="7216332" y="2945315"/>
            <a:ext cx="2045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Регистрация</a:t>
            </a:r>
          </a:p>
        </p:txBody>
      </p:sp>
    </p:spTree>
    <p:extLst>
      <p:ext uri="{BB962C8B-B14F-4D97-AF65-F5344CB8AC3E}">
        <p14:creationId xmlns:p14="http://schemas.microsoft.com/office/powerpoint/2010/main" val="378890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28947-08D5-3301-5696-AC5DDA8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4544"/>
          </a:xfrm>
        </p:spPr>
        <p:txBody>
          <a:bodyPr/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Личная страница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8BB410-94C5-47C2-662A-FE106C78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84" y="1304144"/>
            <a:ext cx="9480232" cy="53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72168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545</TotalTime>
  <Words>365</Words>
  <Application>Microsoft Office PowerPoint</Application>
  <PresentationFormat>Широкоэкранный</PresentationFormat>
  <Paragraphs>64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Google Sans</vt:lpstr>
      <vt:lpstr>Trebuchet MS</vt:lpstr>
      <vt:lpstr>Wingdings 3</vt:lpstr>
      <vt:lpstr>Аспект</vt:lpstr>
      <vt:lpstr>Система социального рейтинга студентов  ИКТИБ</vt:lpstr>
      <vt:lpstr>Решаемые проблемы</vt:lpstr>
      <vt:lpstr>Способ решения проблем</vt:lpstr>
      <vt:lpstr>Процесс получения баллов</vt:lpstr>
      <vt:lpstr>Основной стек технологий</vt:lpstr>
      <vt:lpstr>Структура БД</vt:lpstr>
      <vt:lpstr>Основные виды активностей</vt:lpstr>
      <vt:lpstr>Начальная страница</vt:lpstr>
      <vt:lpstr>Личная страница</vt:lpstr>
      <vt:lpstr>Изменения боковой панели</vt:lpstr>
      <vt:lpstr>Страница всех мероприятий</vt:lpstr>
      <vt:lpstr>Страница организатора</vt:lpstr>
      <vt:lpstr>Страница администратора</vt:lpstr>
      <vt:lpstr>Перспективы проекта</vt:lpstr>
      <vt:lpstr>Наша команда</vt:lpstr>
      <vt:lpstr>Ссылки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Русские герои – мирные и военные открытия</dc:title>
  <dc:creator>Мумладзе Александр Сергоевич</dc:creator>
  <cp:lastModifiedBy>Чидлеев Дмитрий Сергеевич</cp:lastModifiedBy>
  <cp:revision>17</cp:revision>
  <dcterms:created xsi:type="dcterms:W3CDTF">2023-10-04T17:55:11Z</dcterms:created>
  <dcterms:modified xsi:type="dcterms:W3CDTF">2023-12-24T11:03:41Z</dcterms:modified>
</cp:coreProperties>
</file>